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9" r:id="rId3"/>
    <p:sldId id="275" r:id="rId4"/>
    <p:sldId id="276" r:id="rId5"/>
    <p:sldId id="277" r:id="rId6"/>
    <p:sldId id="274" r:id="rId7"/>
    <p:sldId id="260" r:id="rId8"/>
    <p:sldId id="261" r:id="rId9"/>
    <p:sldId id="262" r:id="rId10"/>
    <p:sldId id="278" r:id="rId11"/>
    <p:sldId id="280" r:id="rId12"/>
    <p:sldId id="281" r:id="rId13"/>
    <p:sldId id="273" r:id="rId14"/>
    <p:sldId id="279" r:id="rId15"/>
    <p:sldId id="257" r:id="rId16"/>
    <p:sldId id="258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583450-AFED-6939-7A8E-726CD2549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3E3813-BCFD-0DE5-AB7E-944D8AA3B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0BCDECC-3FD8-2543-9FFB-6FFB968E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D9EC42E-B58F-AC53-6D88-8596903D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E4DF478-BEDF-A2B4-0CB8-1B7C3EF6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09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673FA0-0D04-F346-65CF-7876F365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AED4AE3-F011-11C2-3AF3-751990D9E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BDD6F41-F9C9-C562-B9A8-1B1A0280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75A8A38-EB2E-C595-D491-8B59783C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D6CD028-ACD0-2A69-6BB9-FD1736E2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935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A64921D-E95D-2DF1-9ECF-2F6BD522B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172E9D9-7850-3622-1DB0-D64EDABAF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5983190-6FB0-9B71-9670-B9D6AB730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AFA765E-42BD-EF8F-0E18-2147F830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E64F3E0-14D2-3B60-B1F6-84E958A8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3959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9E2D34-BCAA-70FF-5F47-2A67AA0A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4C81C1E-8128-01EA-6104-D23382F7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A26C48B-D449-69C6-FEEB-6D2FC474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B73CAE4-0951-7A63-B612-21B91917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1522CDE-47A6-8C29-E818-CCF8038C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84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28D66D-8F78-A247-E7A6-E873BD29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FD0AE87-1966-E897-A104-1635D058A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3168A9C-F0AC-7DD1-96DE-088067FE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C2FEAFA-B07F-9005-2A6D-38837F13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E97CCF6-CCB6-F7CC-1913-817BC566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152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557D93-7919-4967-82F3-C5C8ED5F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FD0515-FF9A-C406-D7C6-47AB78AB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96BB63E-0083-932C-233D-555CB5B0A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C63CF38-B042-DF41-9874-DEFFEAB5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273B420-5A30-C89E-0937-09E0A3FD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507F88E-DF6C-69C4-2C15-2428B4D8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712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88500B-063A-2CCE-BA88-EBAA5D7F0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34CF581-D22C-CFF0-F2D1-7AE648C82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9E0FB32-F11E-C4D7-336F-F8F48A772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2BD6AC1-F03A-71B6-E77A-01D75A2A4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E4892CC-A3C1-5AB4-60A6-3911FBF5A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2E2956C-EAE3-4D8D-9F22-7BAB4869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64B0D24-8C57-38F1-7A87-7873D432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186DC2F-B78D-1006-5565-0BE9BCF2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365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1DE5DF-A757-A175-DB7D-23CEC76A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2B33AD6-AAD3-14A5-C5F4-D1AC8803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594A7AB-7EE6-731B-FC0B-3474DBAC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2BBA2C7-DA1C-5FAC-2CDC-095EFB93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15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2906F5A-CFAC-F591-7788-43A13AE6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90FB95F-ED0D-91AC-AD8D-9C2168C0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290F1A-85BB-7E84-1A5E-8B581517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2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DE4D6F5-996E-8431-501E-9E6C7694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5F02A8A-C87B-F967-DDD1-596BF395D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10D845D-4FFD-5FC5-7BA7-2836F2CFE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3169C56-6C3B-285B-6F7B-86C33658D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4517A8C-E88F-D5C5-517E-5E04E21B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0424F32-6F19-509F-C77B-6E1F39D2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2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28AD135-DF9C-209F-A1E3-456962C7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2EADD45-165F-9A30-9147-0B75A5382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185B763-94E3-B0B0-8471-8E895E319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E42C8EF-DBC9-F239-6DC3-5E83196F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430B898-ED64-FACE-7F26-28E1A173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CD0313F-EF3B-51E2-0604-0B84E7C5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680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97B73B6-4708-901A-E1B0-ECA2FA16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08CB140-8EA6-8123-E772-A91467C21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2292F-A635-F844-96D4-77BBC62F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851B4E-023A-442C-9B2E-BF5379AA19FE}" type="datetimeFigureOut">
              <a:rPr lang="he-IL" smtClean="0"/>
              <a:t>ט"ז/אייר/תשפ"ה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EAD5D96-7B93-3064-B282-CCF99A18C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AAAF30E-8F60-F5CC-F7E2-2F7EF7F37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DE8D9-D3BB-4AF5-842C-CD8F49B3C4F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723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697" y="1617085"/>
            <a:ext cx="9072728" cy="416482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6200" dirty="0">
                <a:solidFill>
                  <a:srgbClr val="FFFFFF"/>
                </a:solidFill>
              </a:rPr>
              <a:t>Image Compression using Quantization and Neural Networks with Noise Conditioning</a:t>
            </a:r>
            <a:br>
              <a:rPr lang="he-IL" sz="6200" dirty="0">
                <a:solidFill>
                  <a:srgbClr val="FFFFFF"/>
                </a:solidFill>
              </a:rPr>
            </a:br>
            <a:br>
              <a:rPr lang="he-IL" sz="6200" dirty="0">
                <a:solidFill>
                  <a:srgbClr val="FFFFFF"/>
                </a:solidFill>
              </a:rPr>
            </a:br>
            <a:r>
              <a:rPr lang="en-US" sz="6200" dirty="0">
                <a:solidFill>
                  <a:srgbClr val="FFFFFF"/>
                </a:solidFill>
              </a:rPr>
              <a:t>Ran Amir</a:t>
            </a:r>
            <a:endParaRPr lang="he-IL" sz="6200" dirty="0">
              <a:solidFill>
                <a:srgbClr val="FFFFFF"/>
              </a:solidFill>
            </a:endParaRP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5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Initial Results</a:t>
            </a:r>
            <a:endParaRPr lang="he-IL" sz="4000">
              <a:solidFill>
                <a:srgbClr val="FFFFFF"/>
              </a:solidFill>
            </a:endParaRPr>
          </a:p>
        </p:txBody>
      </p:sp>
      <p:pic>
        <p:nvPicPr>
          <p:cNvPr id="2052" name="Picture 4" descr="Output image">
            <a:extLst>
              <a:ext uri="{FF2B5EF4-FFF2-40B4-BE49-F238E27FC236}">
                <a16:creationId xmlns:a16="http://schemas.microsoft.com/office/drawing/2014/main" id="{3C9D7E3A-BB01-1DFB-E502-799B4B4C7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483" y="2280606"/>
            <a:ext cx="5768517" cy="44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FD72579B-B481-CF7F-D84D-CEE9CC7E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4484" y="2280606"/>
            <a:ext cx="5539269" cy="44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EE54426-7456-57CB-4DAB-2BFC5162E81A}"/>
              </a:ext>
            </a:extLst>
          </p:cNvPr>
          <p:cNvSpPr txBox="1"/>
          <p:nvPr/>
        </p:nvSpPr>
        <p:spPr>
          <a:xfrm>
            <a:off x="1074377" y="1775637"/>
            <a:ext cx="502162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SSIM – Structural Similarity Index Measure</a:t>
            </a:r>
            <a:endParaRPr lang="he-IL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34F8891-913D-C299-E6A6-ACCDA3238130}"/>
              </a:ext>
            </a:extLst>
          </p:cNvPr>
          <p:cNvSpPr txBox="1"/>
          <p:nvPr/>
        </p:nvSpPr>
        <p:spPr>
          <a:xfrm>
            <a:off x="7314357" y="1778110"/>
            <a:ext cx="502162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PSNR - Peak Signal to Noise Ratio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671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Initial Results</a:t>
            </a:r>
            <a:endParaRPr lang="he-IL" sz="4000" dirty="0">
              <a:solidFill>
                <a:srgbClr val="FFFFFF"/>
              </a:solidFill>
            </a:endParaRPr>
          </a:p>
        </p:txBody>
      </p:sp>
      <p:pic>
        <p:nvPicPr>
          <p:cNvPr id="6" name="תמונה 5" descr="תמונה שמכילה פני אדם, אדם, שפה, צילום דיוקנאות&#10;&#10;התיאור נוצר באופן אוטומטי">
            <a:extLst>
              <a:ext uri="{FF2B5EF4-FFF2-40B4-BE49-F238E27FC236}">
                <a16:creationId xmlns:a16="http://schemas.microsoft.com/office/drawing/2014/main" id="{F196EC31-5962-3C8B-1E09-7B91C306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0" y="2632055"/>
            <a:ext cx="3826840" cy="3826840"/>
          </a:xfrm>
          <a:prstGeom prst="rect">
            <a:avLst/>
          </a:prstGeom>
        </p:spPr>
      </p:pic>
      <p:pic>
        <p:nvPicPr>
          <p:cNvPr id="8" name="תמונה 7" descr="תמונה שמכילה פני אדם, אדם, שפה, צילום דיוקנאות&#10;&#10;התיאור נוצר באופן אוטומטי">
            <a:extLst>
              <a:ext uri="{FF2B5EF4-FFF2-40B4-BE49-F238E27FC236}">
                <a16:creationId xmlns:a16="http://schemas.microsoft.com/office/drawing/2014/main" id="{6F3EB7DF-6C20-D8D2-40BA-62BE16D1A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79" y="2632055"/>
            <a:ext cx="3826841" cy="3826841"/>
          </a:xfrm>
          <a:prstGeom prst="rect">
            <a:avLst/>
          </a:prstGeom>
        </p:spPr>
      </p:pic>
      <p:pic>
        <p:nvPicPr>
          <p:cNvPr id="10" name="תמונה 9" descr="תמונה שמכילה פני אדם, אדם, שפה, צילום דיוקנאות&#10;&#10;התיאור נוצר באופן אוטומטי">
            <a:extLst>
              <a:ext uri="{FF2B5EF4-FFF2-40B4-BE49-F238E27FC236}">
                <a16:creationId xmlns:a16="http://schemas.microsoft.com/office/drawing/2014/main" id="{68E97060-8531-85B1-707B-100C158A1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835" y="2632054"/>
            <a:ext cx="3826841" cy="3826841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9DCFB19-27BA-8BD4-4375-B3625A315C54}"/>
              </a:ext>
            </a:extLst>
          </p:cNvPr>
          <p:cNvSpPr txBox="1"/>
          <p:nvPr/>
        </p:nvSpPr>
        <p:spPr>
          <a:xfrm>
            <a:off x="611284" y="1693568"/>
            <a:ext cx="225821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VAE compression</a:t>
            </a:r>
            <a:br>
              <a:rPr lang="en-US" dirty="0"/>
            </a:br>
            <a:r>
              <a:rPr lang="en-US" dirty="0"/>
              <a:t>PSNR: 29 DB</a:t>
            </a:r>
            <a:br>
              <a:rPr lang="en-US" dirty="0"/>
            </a:br>
            <a:r>
              <a:rPr lang="en-US" dirty="0"/>
              <a:t>BPP:0.9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810CCFC-1480-A9E0-2698-DC43558C0CD5}"/>
              </a:ext>
            </a:extLst>
          </p:cNvPr>
          <p:cNvSpPr txBox="1"/>
          <p:nvPr/>
        </p:nvSpPr>
        <p:spPr>
          <a:xfrm>
            <a:off x="4406549" y="1642585"/>
            <a:ext cx="2443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dirty="0"/>
              <a:t>Model compression</a:t>
            </a:r>
            <a:br>
              <a:rPr lang="en-US" dirty="0"/>
            </a:br>
            <a:r>
              <a:rPr lang="en-US" dirty="0"/>
              <a:t>PSNR: 28 DB</a:t>
            </a:r>
            <a:br>
              <a:rPr lang="en-US" dirty="0"/>
            </a:br>
            <a:r>
              <a:rPr lang="en-US" dirty="0"/>
              <a:t>BPP:0.3</a:t>
            </a:r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A8BB7C6-C13A-DC50-5EE9-AE4711C233C4}"/>
              </a:ext>
            </a:extLst>
          </p:cNvPr>
          <p:cNvSpPr txBox="1"/>
          <p:nvPr/>
        </p:nvSpPr>
        <p:spPr>
          <a:xfrm>
            <a:off x="8299274" y="1637908"/>
            <a:ext cx="2443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Pure Quantization</a:t>
            </a:r>
            <a:br>
              <a:rPr lang="en-US" dirty="0"/>
            </a:br>
            <a:r>
              <a:rPr lang="en-US" dirty="0"/>
              <a:t>PSNR: 27 DB</a:t>
            </a:r>
            <a:br>
              <a:rPr lang="en-US" dirty="0"/>
            </a:br>
            <a:r>
              <a:rPr lang="en-US" dirty="0"/>
              <a:t>BPP:0.3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69499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Initial Results</a:t>
            </a:r>
            <a:endParaRPr lang="he-IL" sz="4000" dirty="0">
              <a:solidFill>
                <a:srgbClr val="FFFFFF"/>
              </a:solidFill>
            </a:endParaRPr>
          </a:p>
        </p:txBody>
      </p:sp>
      <p:pic>
        <p:nvPicPr>
          <p:cNvPr id="6" name="תמונה 5" descr="תמונה שמכילה פני אדם, אדם, שפה, צילום דיוקנאות&#10;&#10;התיאור נוצר באופן אוטומטי">
            <a:extLst>
              <a:ext uri="{FF2B5EF4-FFF2-40B4-BE49-F238E27FC236}">
                <a16:creationId xmlns:a16="http://schemas.microsoft.com/office/drawing/2014/main" id="{F196EC31-5962-3C8B-1E09-7B91C306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0" y="2632055"/>
            <a:ext cx="3826840" cy="3826840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9DCFB19-27BA-8BD4-4375-B3625A315C54}"/>
              </a:ext>
            </a:extLst>
          </p:cNvPr>
          <p:cNvSpPr txBox="1"/>
          <p:nvPr/>
        </p:nvSpPr>
        <p:spPr>
          <a:xfrm>
            <a:off x="611284" y="1693568"/>
            <a:ext cx="225821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VAE compression</a:t>
            </a:r>
            <a:br>
              <a:rPr lang="en-US" dirty="0"/>
            </a:br>
            <a:r>
              <a:rPr lang="en-US" dirty="0"/>
              <a:t>PSNR: 29 DB</a:t>
            </a:r>
            <a:br>
              <a:rPr lang="en-US" dirty="0"/>
            </a:br>
            <a:r>
              <a:rPr lang="en-US" dirty="0"/>
              <a:t>BPP:</a:t>
            </a:r>
            <a:r>
              <a:rPr lang="en-US" b="1" dirty="0"/>
              <a:t>0.9</a:t>
            </a:r>
            <a:endParaRPr lang="he-IL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810CCFC-1480-A9E0-2698-DC43558C0CD5}"/>
              </a:ext>
            </a:extLst>
          </p:cNvPr>
          <p:cNvSpPr txBox="1"/>
          <p:nvPr/>
        </p:nvSpPr>
        <p:spPr>
          <a:xfrm>
            <a:off x="4406549" y="1642585"/>
            <a:ext cx="2443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dirty="0"/>
              <a:t>Model compression</a:t>
            </a:r>
            <a:br>
              <a:rPr lang="en-US" dirty="0"/>
            </a:br>
            <a:r>
              <a:rPr lang="en-US" dirty="0"/>
              <a:t>PSNR: </a:t>
            </a:r>
            <a:r>
              <a:rPr lang="en-US" b="1" dirty="0"/>
              <a:t>24.6 DB</a:t>
            </a:r>
            <a:br>
              <a:rPr lang="en-US" dirty="0"/>
            </a:br>
            <a:r>
              <a:rPr lang="en-US" dirty="0"/>
              <a:t>BPP:</a:t>
            </a:r>
            <a:r>
              <a:rPr lang="en-US" b="1" dirty="0"/>
              <a:t>0.1</a:t>
            </a:r>
            <a:endParaRPr lang="he-IL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A8BB7C6-C13A-DC50-5EE9-AE4711C233C4}"/>
              </a:ext>
            </a:extLst>
          </p:cNvPr>
          <p:cNvSpPr txBox="1"/>
          <p:nvPr/>
        </p:nvSpPr>
        <p:spPr>
          <a:xfrm>
            <a:off x="8299274" y="1637908"/>
            <a:ext cx="2443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Pure Quantization</a:t>
            </a:r>
            <a:br>
              <a:rPr lang="en-US" dirty="0"/>
            </a:br>
            <a:r>
              <a:rPr lang="en-US" dirty="0"/>
              <a:t>PSNR: </a:t>
            </a:r>
            <a:r>
              <a:rPr lang="en-US" b="1" dirty="0"/>
              <a:t>22.6 DB</a:t>
            </a:r>
            <a:br>
              <a:rPr lang="en-US" dirty="0"/>
            </a:br>
            <a:r>
              <a:rPr lang="en-US" dirty="0"/>
              <a:t>BPP:</a:t>
            </a:r>
            <a:r>
              <a:rPr lang="en-US" b="1" dirty="0"/>
              <a:t>0.1</a:t>
            </a:r>
            <a:endParaRPr lang="he-IL" b="1" dirty="0"/>
          </a:p>
        </p:txBody>
      </p:sp>
      <p:pic>
        <p:nvPicPr>
          <p:cNvPr id="4" name="תמונה 3" descr="תמונה שמכילה פני אדם, אדם, שפה, צילום דיוקנאות&#10;&#10;התיאור נוצר באופן אוטומטי">
            <a:extLst>
              <a:ext uri="{FF2B5EF4-FFF2-40B4-BE49-F238E27FC236}">
                <a16:creationId xmlns:a16="http://schemas.microsoft.com/office/drawing/2014/main" id="{CAC98266-543C-A140-424F-00DA8640B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64" y="2632054"/>
            <a:ext cx="3826841" cy="3826841"/>
          </a:xfrm>
          <a:prstGeom prst="rect">
            <a:avLst/>
          </a:prstGeom>
        </p:spPr>
      </p:pic>
      <p:pic>
        <p:nvPicPr>
          <p:cNvPr id="7" name="תמונה 6" descr="תמונה שמכילה פני אדם, אדם, שפה, עור&#10;&#10;התיאור נוצר באופן אוטומטי">
            <a:extLst>
              <a:ext uri="{FF2B5EF4-FFF2-40B4-BE49-F238E27FC236}">
                <a16:creationId xmlns:a16="http://schemas.microsoft.com/office/drawing/2014/main" id="{72E38B3F-0B23-F33D-94B2-4456614B0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81" y="2632054"/>
            <a:ext cx="3826842" cy="38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0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1CA83BA-88AC-9C11-EBCA-E660128859E7}"/>
              </a:ext>
            </a:extLst>
          </p:cNvPr>
          <p:cNvSpPr txBox="1"/>
          <p:nvPr/>
        </p:nvSpPr>
        <p:spPr>
          <a:xfrm>
            <a:off x="142115" y="-71017"/>
            <a:ext cx="418258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General Model Flow</a:t>
            </a:r>
            <a:endParaRPr lang="he-IL" sz="3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C6F87DB-9251-9CE1-8E5B-07FF40642B0D}"/>
              </a:ext>
            </a:extLst>
          </p:cNvPr>
          <p:cNvSpPr txBox="1"/>
          <p:nvPr/>
        </p:nvSpPr>
        <p:spPr>
          <a:xfrm>
            <a:off x="1435102" y="979679"/>
            <a:ext cx="230777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Ground truth image</a:t>
            </a:r>
            <a:endParaRPr lang="he-IL" b="1" dirty="0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19BAE38C-1864-10CA-6A22-CFD64801E13B}"/>
              </a:ext>
            </a:extLst>
          </p:cNvPr>
          <p:cNvCxnSpPr>
            <a:cxnSpLocks/>
          </p:cNvCxnSpPr>
          <p:nvPr/>
        </p:nvCxnSpPr>
        <p:spPr>
          <a:xfrm>
            <a:off x="2573430" y="1465061"/>
            <a:ext cx="0" cy="577334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781949E-2700-F4C6-AD76-1D99F888AC4B}"/>
              </a:ext>
            </a:extLst>
          </p:cNvPr>
          <p:cNvSpPr txBox="1"/>
          <p:nvPr/>
        </p:nvSpPr>
        <p:spPr>
          <a:xfrm>
            <a:off x="1790820" y="2187849"/>
            <a:ext cx="161108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b="1" dirty="0"/>
              <a:t>VAE </a:t>
            </a:r>
            <a:r>
              <a:rPr lang="en-US" b="1" dirty="0" err="1"/>
              <a:t>Latents</a:t>
            </a:r>
            <a:endParaRPr lang="he-IL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96699E2-8428-A6D2-F6AC-FD9A4DDC69AA}"/>
              </a:ext>
            </a:extLst>
          </p:cNvPr>
          <p:cNvSpPr txBox="1"/>
          <p:nvPr/>
        </p:nvSpPr>
        <p:spPr>
          <a:xfrm>
            <a:off x="4783176" y="543271"/>
            <a:ext cx="324939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Predicted Residual Tensor</a:t>
            </a:r>
            <a:endParaRPr lang="he-IL" b="1" dirty="0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27E9339E-4815-F417-A303-6EB0D9187CAE}"/>
              </a:ext>
            </a:extLst>
          </p:cNvPr>
          <p:cNvCxnSpPr>
            <a:cxnSpLocks/>
          </p:cNvCxnSpPr>
          <p:nvPr/>
        </p:nvCxnSpPr>
        <p:spPr>
          <a:xfrm flipV="1">
            <a:off x="6360385" y="1521300"/>
            <a:ext cx="2995796" cy="2702"/>
          </a:xfrm>
          <a:prstGeom prst="straightConnector1">
            <a:avLst/>
          </a:prstGeom>
          <a:ln w="38100">
            <a:prstDash val="sysDot"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C1BBE37-D546-2A90-57D3-B173B2AB2EFF}"/>
              </a:ext>
            </a:extLst>
          </p:cNvPr>
          <p:cNvSpPr txBox="1"/>
          <p:nvPr/>
        </p:nvSpPr>
        <p:spPr>
          <a:xfrm>
            <a:off x="2657274" y="1524002"/>
            <a:ext cx="9007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b="1" dirty="0">
                <a:solidFill>
                  <a:srgbClr val="00B0F0"/>
                </a:solidFill>
              </a:rPr>
              <a:t>Encode</a:t>
            </a:r>
            <a:endParaRPr lang="he-IL" sz="1600" b="1" dirty="0">
              <a:solidFill>
                <a:srgbClr val="00B0F0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0171FAA0-1906-7C97-CEDC-F876E7C53B59}"/>
              </a:ext>
            </a:extLst>
          </p:cNvPr>
          <p:cNvSpPr txBox="1"/>
          <p:nvPr/>
        </p:nvSpPr>
        <p:spPr>
          <a:xfrm>
            <a:off x="4218978" y="1138367"/>
            <a:ext cx="206872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b="1" dirty="0">
                <a:solidFill>
                  <a:srgbClr val="00B0F0"/>
                </a:solidFill>
              </a:rPr>
              <a:t>Run Neural Network Conditioned on “Parameter”</a:t>
            </a:r>
            <a:endParaRPr lang="he-IL" sz="1600" b="1" dirty="0">
              <a:solidFill>
                <a:srgbClr val="00B0F0"/>
              </a:solidFill>
            </a:endParaRPr>
          </a:p>
        </p:txBody>
      </p: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CF5045CC-6D83-DE81-BCCE-CD0CD3CAD76A}"/>
              </a:ext>
            </a:extLst>
          </p:cNvPr>
          <p:cNvCxnSpPr>
            <a:cxnSpLocks/>
          </p:cNvCxnSpPr>
          <p:nvPr/>
        </p:nvCxnSpPr>
        <p:spPr>
          <a:xfrm flipV="1">
            <a:off x="6274385" y="1072246"/>
            <a:ext cx="0" cy="9701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lgDashDotDot"/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81D545AB-13A0-5E7D-3ABB-92394DA465BC}"/>
              </a:ext>
            </a:extLst>
          </p:cNvPr>
          <p:cNvSpPr txBox="1"/>
          <p:nvPr/>
        </p:nvSpPr>
        <p:spPr>
          <a:xfrm>
            <a:off x="9409692" y="1339336"/>
            <a:ext cx="270756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b="1" dirty="0"/>
              <a:t>Reconstructed Tensor</a:t>
            </a:r>
            <a:endParaRPr lang="he-IL" b="1" dirty="0"/>
          </a:p>
        </p:txBody>
      </p: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3A88569B-16D6-2946-DD80-59C3C792043E}"/>
              </a:ext>
            </a:extLst>
          </p:cNvPr>
          <p:cNvSpPr txBox="1"/>
          <p:nvPr/>
        </p:nvSpPr>
        <p:spPr>
          <a:xfrm>
            <a:off x="2646192" y="3889361"/>
            <a:ext cx="2088732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 sz="1800" b="1" dirty="0">
                <a:solidFill>
                  <a:schemeClr val="bg1"/>
                </a:solidFill>
              </a:rPr>
              <a:t>Quantified Tensor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033D3F42-1E7E-9463-2181-B81BE264E28E}"/>
              </a:ext>
            </a:extLst>
          </p:cNvPr>
          <p:cNvSpPr txBox="1"/>
          <p:nvPr/>
        </p:nvSpPr>
        <p:spPr>
          <a:xfrm>
            <a:off x="1635213" y="3196349"/>
            <a:ext cx="2044121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Quantify the VAE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latents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l" rtl="0"/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l" rtl="0"/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l" rtl="0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with a chosen Parameter, reaching various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bpp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 levels.</a:t>
            </a:r>
            <a:endParaRPr lang="he-IL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D93CABB3-587A-D18E-2623-C00594A80387}"/>
              </a:ext>
            </a:extLst>
          </p:cNvPr>
          <p:cNvSpPr txBox="1"/>
          <p:nvPr/>
        </p:nvSpPr>
        <p:spPr>
          <a:xfrm>
            <a:off x="4940613" y="3324117"/>
            <a:ext cx="23107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Compress with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Brotli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to a binary file</a:t>
            </a:r>
            <a:endParaRPr lang="he-I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84A1FEAA-0768-25BB-5111-F8D43234FBC5}"/>
              </a:ext>
            </a:extLst>
          </p:cNvPr>
          <p:cNvSpPr txBox="1"/>
          <p:nvPr/>
        </p:nvSpPr>
        <p:spPr>
          <a:xfrm>
            <a:off x="2596363" y="2811295"/>
            <a:ext cx="208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Storage Operation</a:t>
            </a:r>
            <a:endParaRPr lang="he-I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CBFC08F7-6DC9-F8B9-77BC-D31AA4E7056C}"/>
              </a:ext>
            </a:extLst>
          </p:cNvPr>
          <p:cNvSpPr txBox="1"/>
          <p:nvPr/>
        </p:nvSpPr>
        <p:spPr>
          <a:xfrm>
            <a:off x="7432294" y="3876759"/>
            <a:ext cx="231077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Compressed data. </a:t>
            </a:r>
            <a:endParaRPr lang="he-IL" b="1" dirty="0"/>
          </a:p>
        </p:txBody>
      </p: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FA2561DE-09EC-364F-049F-1B74A19CD709}"/>
              </a:ext>
            </a:extLst>
          </p:cNvPr>
          <p:cNvSpPr txBox="1"/>
          <p:nvPr/>
        </p:nvSpPr>
        <p:spPr>
          <a:xfrm>
            <a:off x="6274385" y="4303974"/>
            <a:ext cx="4356386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4.7 KB from 241KB of the Ground Truth, for a sample reference.</a:t>
            </a:r>
            <a:endParaRPr lang="he-IL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65204AF1-4F38-A324-2DEE-B5D768B5DF84}"/>
              </a:ext>
            </a:extLst>
          </p:cNvPr>
          <p:cNvCxnSpPr>
            <a:cxnSpLocks/>
          </p:cNvCxnSpPr>
          <p:nvPr/>
        </p:nvCxnSpPr>
        <p:spPr>
          <a:xfrm>
            <a:off x="4850859" y="4074027"/>
            <a:ext cx="244614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5E3CDC92-EDB9-087C-2CB5-72C367BD17B6}"/>
              </a:ext>
            </a:extLst>
          </p:cNvPr>
          <p:cNvCxnSpPr>
            <a:cxnSpLocks/>
          </p:cNvCxnSpPr>
          <p:nvPr/>
        </p:nvCxnSpPr>
        <p:spPr>
          <a:xfrm>
            <a:off x="3550219" y="3163126"/>
            <a:ext cx="0" cy="72158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מלבן 56">
            <a:extLst>
              <a:ext uri="{FF2B5EF4-FFF2-40B4-BE49-F238E27FC236}">
                <a16:creationId xmlns:a16="http://schemas.microsoft.com/office/drawing/2014/main" id="{55F4DC3B-68C5-6422-8CA8-8E4062FD3C4E}"/>
              </a:ext>
            </a:extLst>
          </p:cNvPr>
          <p:cNvSpPr/>
          <p:nvPr/>
        </p:nvSpPr>
        <p:spPr>
          <a:xfrm>
            <a:off x="762846" y="2873444"/>
            <a:ext cx="10310650" cy="2230829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CDEEA8C-8821-4E49-B62C-A31FF53C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24" y="5189204"/>
            <a:ext cx="6756119" cy="1402374"/>
          </a:xfrm>
          <a:prstGeom prst="rect">
            <a:avLst/>
          </a:prstGeom>
        </p:spPr>
      </p:pic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E54C6E22-0626-BA5E-0303-438B77B221DA}"/>
              </a:ext>
            </a:extLst>
          </p:cNvPr>
          <p:cNvCxnSpPr>
            <a:stCxn id="11" idx="2"/>
          </p:cNvCxnSpPr>
          <p:nvPr/>
        </p:nvCxnSpPr>
        <p:spPr>
          <a:xfrm flipH="1">
            <a:off x="2596362" y="2557181"/>
            <a:ext cx="1" cy="3071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6D37C1E-40D3-8244-AD57-03268022BFB4}"/>
              </a:ext>
            </a:extLst>
          </p:cNvPr>
          <p:cNvSpPr txBox="1"/>
          <p:nvPr/>
        </p:nvSpPr>
        <p:spPr>
          <a:xfrm>
            <a:off x="4928205" y="2187849"/>
            <a:ext cx="27189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b="1" dirty="0"/>
              <a:t>Unquantized </a:t>
            </a:r>
            <a:r>
              <a:rPr lang="en-US" b="1" dirty="0" err="1"/>
              <a:t>Latents</a:t>
            </a:r>
            <a:endParaRPr lang="he-IL" b="1" dirty="0"/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2094E78E-05B8-BCD6-9126-E71A2613660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287703" y="2557181"/>
            <a:ext cx="0" cy="3071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7EAED3A1-5381-B5F8-D856-5DE1329E9D2F}"/>
              </a:ext>
            </a:extLst>
          </p:cNvPr>
          <p:cNvSpPr txBox="1"/>
          <p:nvPr/>
        </p:nvSpPr>
        <p:spPr>
          <a:xfrm>
            <a:off x="6964772" y="1151672"/>
            <a:ext cx="178702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b="1" dirty="0">
                <a:solidFill>
                  <a:srgbClr val="00B0F0"/>
                </a:solidFill>
              </a:rPr>
              <a:t>Sum The Tensors</a:t>
            </a:r>
            <a:endParaRPr lang="he-IL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2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778647D7-7D8F-3B91-CA78-30008148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Noise Maps for compression </a:t>
            </a: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027F3D-C202-BEA2-0FAE-27E49F6D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anchor="t">
            <a:normAutofit/>
          </a:bodyPr>
          <a:lstStyle/>
          <a:p>
            <a:endParaRPr lang="he-IL" sz="20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319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79A22BA5-E42A-232A-6D02-A1BEF5126C14}"/>
              </a:ext>
            </a:extLst>
          </p:cNvPr>
          <p:cNvCxnSpPr/>
          <p:nvPr/>
        </p:nvCxnSpPr>
        <p:spPr>
          <a:xfrm>
            <a:off x="1975306" y="1879322"/>
            <a:ext cx="1116477" cy="284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82BFEE9B-3E2B-69F7-95F1-E49FF6C4B88C}"/>
              </a:ext>
            </a:extLst>
          </p:cNvPr>
          <p:cNvCxnSpPr/>
          <p:nvPr/>
        </p:nvCxnSpPr>
        <p:spPr>
          <a:xfrm>
            <a:off x="1990462" y="1869218"/>
            <a:ext cx="737582" cy="2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0644600E-52E3-EA70-2319-A32629E61187}"/>
              </a:ext>
            </a:extLst>
          </p:cNvPr>
          <p:cNvCxnSpPr/>
          <p:nvPr/>
        </p:nvCxnSpPr>
        <p:spPr>
          <a:xfrm flipH="1">
            <a:off x="2157176" y="2106659"/>
            <a:ext cx="560764" cy="227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21965B07-0DB3-8FA3-7B37-86264CD347EC}"/>
              </a:ext>
            </a:extLst>
          </p:cNvPr>
          <p:cNvCxnSpPr>
            <a:cxnSpLocks/>
          </p:cNvCxnSpPr>
          <p:nvPr/>
        </p:nvCxnSpPr>
        <p:spPr>
          <a:xfrm flipH="1">
            <a:off x="1838904" y="2344100"/>
            <a:ext cx="325849" cy="58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4180F1FB-D0AB-C58F-D7FA-23F01EED85EC}"/>
              </a:ext>
            </a:extLst>
          </p:cNvPr>
          <p:cNvCxnSpPr>
            <a:cxnSpLocks/>
          </p:cNvCxnSpPr>
          <p:nvPr/>
        </p:nvCxnSpPr>
        <p:spPr>
          <a:xfrm flipV="1">
            <a:off x="1838904" y="2788670"/>
            <a:ext cx="520349" cy="143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CA57ED4-8E66-E55C-5BEB-177381AE54A5}"/>
              </a:ext>
            </a:extLst>
          </p:cNvPr>
          <p:cNvSpPr txBox="1"/>
          <p:nvPr/>
        </p:nvSpPr>
        <p:spPr>
          <a:xfrm>
            <a:off x="2359253" y="2149330"/>
            <a:ext cx="4366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Z</a:t>
            </a:r>
            <a:r>
              <a:rPr lang="he-IL" dirty="0"/>
              <a:t>1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1262B23B-AAB4-152E-B2B4-DA4AC54B3D27}"/>
              </a:ext>
            </a:extLst>
          </p:cNvPr>
          <p:cNvSpPr txBox="1"/>
          <p:nvPr/>
        </p:nvSpPr>
        <p:spPr>
          <a:xfrm>
            <a:off x="1938836" y="2882447"/>
            <a:ext cx="4366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Z</a:t>
            </a:r>
            <a:r>
              <a:rPr lang="he-IL" dirty="0"/>
              <a:t>2</a:t>
            </a:r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A0DD27AB-54CA-72C3-E3D3-663C569339FD}"/>
              </a:ext>
            </a:extLst>
          </p:cNvPr>
          <p:cNvCxnSpPr/>
          <p:nvPr/>
        </p:nvCxnSpPr>
        <p:spPr>
          <a:xfrm>
            <a:off x="5411463" y="1789227"/>
            <a:ext cx="1116477" cy="284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20D2C994-CC7F-6EB9-645C-238B3FF7A008}"/>
              </a:ext>
            </a:extLst>
          </p:cNvPr>
          <p:cNvSpPr txBox="1"/>
          <p:nvPr/>
        </p:nvSpPr>
        <p:spPr>
          <a:xfrm>
            <a:off x="5541020" y="1941208"/>
            <a:ext cx="4366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Z</a:t>
            </a:r>
            <a:r>
              <a:rPr lang="he-IL" dirty="0"/>
              <a:t>1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C84F0798-15CE-5E5F-DDAE-3569FA462DC6}"/>
              </a:ext>
            </a:extLst>
          </p:cNvPr>
          <p:cNvSpPr txBox="1"/>
          <p:nvPr/>
        </p:nvSpPr>
        <p:spPr>
          <a:xfrm>
            <a:off x="5352992" y="2520123"/>
            <a:ext cx="4366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Z</a:t>
            </a:r>
            <a:r>
              <a:rPr lang="he-IL" dirty="0"/>
              <a:t>2</a:t>
            </a:r>
          </a:p>
        </p:txBody>
      </p: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3ABCF619-A5B6-7853-AA25-E46421991309}"/>
              </a:ext>
            </a:extLst>
          </p:cNvPr>
          <p:cNvCxnSpPr>
            <a:cxnSpLocks/>
          </p:cNvCxnSpPr>
          <p:nvPr/>
        </p:nvCxnSpPr>
        <p:spPr>
          <a:xfrm>
            <a:off x="5406411" y="1789227"/>
            <a:ext cx="327534" cy="13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9F58CFEA-A9AC-68FE-C9AC-1A51B02E5457}"/>
              </a:ext>
            </a:extLst>
          </p:cNvPr>
          <p:cNvCxnSpPr>
            <a:cxnSpLocks/>
          </p:cNvCxnSpPr>
          <p:nvPr/>
        </p:nvCxnSpPr>
        <p:spPr>
          <a:xfrm flipH="1">
            <a:off x="5406411" y="2003539"/>
            <a:ext cx="105249" cy="56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06F870F7-1FD5-264F-E106-7EC22374F3AD}"/>
              </a:ext>
            </a:extLst>
          </p:cNvPr>
          <p:cNvCxnSpPr>
            <a:cxnSpLocks/>
          </p:cNvCxnSpPr>
          <p:nvPr/>
        </p:nvCxnSpPr>
        <p:spPr>
          <a:xfrm flipH="1">
            <a:off x="5511660" y="1941208"/>
            <a:ext cx="222285" cy="82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098900A3-605F-DE1C-9981-7560CDD3DD2A}"/>
              </a:ext>
            </a:extLst>
          </p:cNvPr>
          <p:cNvCxnSpPr>
            <a:cxnSpLocks/>
          </p:cNvCxnSpPr>
          <p:nvPr/>
        </p:nvCxnSpPr>
        <p:spPr>
          <a:xfrm flipV="1">
            <a:off x="5406411" y="2462521"/>
            <a:ext cx="261859" cy="103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BF813232-0A1C-4D49-B37B-EC71B73DF6D6}"/>
              </a:ext>
            </a:extLst>
          </p:cNvPr>
          <p:cNvSpPr txBox="1"/>
          <p:nvPr/>
        </p:nvSpPr>
        <p:spPr>
          <a:xfrm>
            <a:off x="4127560" y="64724"/>
            <a:ext cx="3081420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2400" dirty="0"/>
              <a:t>Expectation – </a:t>
            </a:r>
          </a:p>
          <a:p>
            <a:pPr algn="ctr"/>
            <a:r>
              <a:rPr lang="en-US" sz="2400" dirty="0"/>
              <a:t>Using descriptive text </a:t>
            </a:r>
          </a:p>
          <a:p>
            <a:pPr algn="ctr"/>
            <a:r>
              <a:rPr lang="en-US" sz="2400" dirty="0"/>
              <a:t>of the image</a:t>
            </a:r>
            <a:endParaRPr lang="he-IL" sz="2400" dirty="0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0A72165C-9ABC-51CF-2847-4F4DB5984BAB}"/>
              </a:ext>
            </a:extLst>
          </p:cNvPr>
          <p:cNvSpPr txBox="1"/>
          <p:nvPr/>
        </p:nvSpPr>
        <p:spPr>
          <a:xfrm>
            <a:off x="787553" y="410654"/>
            <a:ext cx="242855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Regular Behavior</a:t>
            </a:r>
            <a:endParaRPr lang="he-IL" sz="2400" dirty="0"/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5D4D29DC-E03F-9A17-398B-F99D59D6AAF0}"/>
              </a:ext>
            </a:extLst>
          </p:cNvPr>
          <p:cNvCxnSpPr/>
          <p:nvPr/>
        </p:nvCxnSpPr>
        <p:spPr>
          <a:xfrm>
            <a:off x="9274508" y="1627567"/>
            <a:ext cx="1116477" cy="284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5DEFB214-03B2-592C-095B-78ABF3872490}"/>
              </a:ext>
            </a:extLst>
          </p:cNvPr>
          <p:cNvCxnSpPr>
            <a:cxnSpLocks/>
          </p:cNvCxnSpPr>
          <p:nvPr/>
        </p:nvCxnSpPr>
        <p:spPr>
          <a:xfrm>
            <a:off x="8461146" y="1361998"/>
            <a:ext cx="995231" cy="730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FA195A89-FE35-FDB8-3471-2F8C4D0B0A8C}"/>
              </a:ext>
            </a:extLst>
          </p:cNvPr>
          <p:cNvCxnSpPr>
            <a:cxnSpLocks/>
          </p:cNvCxnSpPr>
          <p:nvPr/>
        </p:nvCxnSpPr>
        <p:spPr>
          <a:xfrm>
            <a:off x="9463955" y="2092345"/>
            <a:ext cx="826388" cy="37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72BF84DD-35FB-1E65-3BFB-B08E973641A3}"/>
              </a:ext>
            </a:extLst>
          </p:cNvPr>
          <p:cNvCxnSpPr>
            <a:cxnSpLocks/>
          </p:cNvCxnSpPr>
          <p:nvPr/>
        </p:nvCxnSpPr>
        <p:spPr>
          <a:xfrm flipH="1">
            <a:off x="9745180" y="2474616"/>
            <a:ext cx="515671" cy="314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0DB99E46-F302-910B-CC95-82702467F2FF}"/>
              </a:ext>
            </a:extLst>
          </p:cNvPr>
          <p:cNvSpPr txBox="1"/>
          <p:nvPr/>
        </p:nvSpPr>
        <p:spPr>
          <a:xfrm>
            <a:off x="8615701" y="1789227"/>
            <a:ext cx="4366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Z</a:t>
            </a:r>
            <a:r>
              <a:rPr lang="he-IL" dirty="0"/>
              <a:t>1</a:t>
            </a: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0092756F-A7C5-7875-366C-01AA29E9322D}"/>
              </a:ext>
            </a:extLst>
          </p:cNvPr>
          <p:cNvSpPr txBox="1"/>
          <p:nvPr/>
        </p:nvSpPr>
        <p:spPr>
          <a:xfrm>
            <a:off x="10042511" y="2589960"/>
            <a:ext cx="4366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Z</a:t>
            </a:r>
            <a:r>
              <a:rPr lang="he-IL" dirty="0"/>
              <a:t>2</a:t>
            </a:r>
          </a:p>
        </p:txBody>
      </p: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508710AB-F6B7-BB24-C6DF-377E42D251C7}"/>
              </a:ext>
            </a:extLst>
          </p:cNvPr>
          <p:cNvCxnSpPr>
            <a:cxnSpLocks/>
          </p:cNvCxnSpPr>
          <p:nvPr/>
        </p:nvCxnSpPr>
        <p:spPr>
          <a:xfrm flipH="1" flipV="1">
            <a:off x="8412312" y="1357559"/>
            <a:ext cx="877352" cy="27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1AD7B288-BA58-220B-031C-8EA35BA7C7B8}"/>
              </a:ext>
            </a:extLst>
          </p:cNvPr>
          <p:cNvSpPr txBox="1"/>
          <p:nvPr/>
        </p:nvSpPr>
        <p:spPr>
          <a:xfrm>
            <a:off x="7409444" y="38237"/>
            <a:ext cx="4671471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2400" dirty="0"/>
              <a:t>Possible Behavior In Practice – </a:t>
            </a:r>
          </a:p>
          <a:p>
            <a:pPr algn="ctr"/>
            <a:r>
              <a:rPr lang="en-US" sz="2400" dirty="0"/>
              <a:t>The text making a different path, </a:t>
            </a:r>
          </a:p>
          <a:p>
            <a:pPr algn="ctr"/>
            <a:r>
              <a:rPr lang="en-US" sz="2400" dirty="0"/>
              <a:t>while not necessarily minimizing z</a:t>
            </a:r>
            <a:endParaRPr lang="he-IL" sz="2400" dirty="0"/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3F3EB2A1-4380-6F78-8484-10E4C0B2E2CF}"/>
              </a:ext>
            </a:extLst>
          </p:cNvPr>
          <p:cNvSpPr txBox="1"/>
          <p:nvPr/>
        </p:nvSpPr>
        <p:spPr>
          <a:xfrm>
            <a:off x="3809168" y="5384694"/>
            <a:ext cx="728461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 rtl="0"/>
            <a:r>
              <a:rPr lang="en-US" sz="2400" dirty="0"/>
              <a:t>The model interpretation of the text may not align with the ground truth. Similarly to how two similar images in concept, could look very differently in real life.</a:t>
            </a:r>
            <a:endParaRPr lang="he-IL" sz="2400" dirty="0"/>
          </a:p>
        </p:txBody>
      </p:sp>
      <p:pic>
        <p:nvPicPr>
          <p:cNvPr id="47" name="תמונה 46">
            <a:extLst>
              <a:ext uri="{FF2B5EF4-FFF2-40B4-BE49-F238E27FC236}">
                <a16:creationId xmlns:a16="http://schemas.microsoft.com/office/drawing/2014/main" id="{0F835319-C400-D6ED-FE37-003DB521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9" y="5084640"/>
            <a:ext cx="3161454" cy="6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2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9" grpId="0"/>
      <p:bldP spid="35" grpId="0"/>
      <p:bldP spid="36" grpId="0"/>
      <p:bldP spid="44" grpId="0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785AD9F-110C-9771-59D8-014B2A31F422}"/>
              </a:ext>
            </a:extLst>
          </p:cNvPr>
          <p:cNvSpPr txBox="1"/>
          <p:nvPr/>
        </p:nvSpPr>
        <p:spPr>
          <a:xfrm>
            <a:off x="2099920" y="176440"/>
            <a:ext cx="79921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Noise Maps (zs) Characteristic  - Why it might not work</a:t>
            </a:r>
            <a:endParaRPr lang="he-IL" sz="24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720A7B5-A215-B55B-42B1-CC8FCEF570AA}"/>
              </a:ext>
            </a:extLst>
          </p:cNvPr>
          <p:cNvSpPr txBox="1"/>
          <p:nvPr/>
        </p:nvSpPr>
        <p:spPr>
          <a:xfrm>
            <a:off x="1048276" y="741472"/>
            <a:ext cx="9563310" cy="59400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Size and Complexity: </a:t>
            </a:r>
            <a:r>
              <a:rPr lang="en-US" sz="2000" dirty="0"/>
              <a:t>In the standard diffusion process, there are 64 noise maps, each the size of the image. Trying to compress a single frame worth with 64 frames requires a </a:t>
            </a:r>
            <a:r>
              <a:rPr lang="en-US" sz="2000" u="sng" dirty="0"/>
              <a:t>tremendous size reduction </a:t>
            </a:r>
            <a:r>
              <a:rPr lang="en-US" sz="2000" dirty="0"/>
              <a:t>using a text prompt.</a:t>
            </a:r>
          </a:p>
          <a:p>
            <a:pPr algn="l" rtl="0"/>
            <a:endParaRPr lang="en-US" sz="2000" dirty="0"/>
          </a:p>
          <a:p>
            <a:pPr algn="l" rtl="0"/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Error Accumulation and Storage: </a:t>
            </a:r>
            <a:r>
              <a:rPr lang="en-US" sz="2000" dirty="0"/>
              <a:t>The final diffusion step image (XT) must also be stored, as it undergoes error accumulation corrections concerning the z series. This adds to the storage requirements.</a:t>
            </a:r>
          </a:p>
          <a:p>
            <a:pPr algn="l" rtl="0"/>
            <a:endParaRPr lang="en-US" sz="2000" dirty="0"/>
          </a:p>
          <a:p>
            <a:pPr algn="l" rtl="0"/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Impact of Thresholding: </a:t>
            </a:r>
            <a:r>
              <a:rPr lang="en-US" sz="2000" dirty="0"/>
              <a:t>Applying even the smallest threshold to the z series tensors to reduce their size would result in complete image distortion.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Static Tensor Size: </a:t>
            </a:r>
            <a:r>
              <a:rPr lang="en-US" sz="2000" dirty="0"/>
              <a:t>The sum of the absolute values of these tensors remains </a:t>
            </a:r>
            <a:r>
              <a:rPr lang="en-US" sz="2000" u="sng" dirty="0"/>
              <a:t>unchanged</a:t>
            </a:r>
            <a:r>
              <a:rPr lang="en-US" sz="2000" dirty="0"/>
              <a:t> and unresponsive to various text prompts, making their size static.</a:t>
            </a:r>
          </a:p>
          <a:p>
            <a:pPr algn="l" rtl="0"/>
            <a:endParaRPr lang="en-US" sz="20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Compression Challenges: </a:t>
            </a:r>
            <a:r>
              <a:rPr lang="en-US" sz="2000" dirty="0"/>
              <a:t>To achieve better compression than regular VAE, each z tensor, which is about 60KB in size, would need to be reduced to well below 1KB - a highly challenging task.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93001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What some models do ?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6" name="כותרת משנה 5">
            <a:extLst>
              <a:ext uri="{FF2B5EF4-FFF2-40B4-BE49-F238E27FC236}">
                <a16:creationId xmlns:a16="http://schemas.microsoft.com/office/drawing/2014/main" id="{2955BF6D-FAC5-CB06-5EE4-9BA0EA210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950" y="4370170"/>
            <a:ext cx="11167900" cy="2167599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Using some </a:t>
            </a:r>
            <a:r>
              <a:rPr lang="en-US" sz="3200" b="1" dirty="0">
                <a:solidFill>
                  <a:schemeClr val="tx2"/>
                </a:solidFill>
              </a:rPr>
              <a:t>clever </a:t>
            </a:r>
            <a:r>
              <a:rPr lang="en-US" sz="3200" b="1">
                <a:solidFill>
                  <a:schemeClr val="tx2"/>
                </a:solidFill>
              </a:rPr>
              <a:t>manipulation with </a:t>
            </a:r>
            <a:r>
              <a:rPr lang="en-US" sz="3200" b="1" dirty="0">
                <a:solidFill>
                  <a:schemeClr val="tx2"/>
                </a:solidFill>
              </a:rPr>
              <a:t>diffusion models to correct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b="1" dirty="0">
                <a:solidFill>
                  <a:schemeClr val="tx2"/>
                </a:solidFill>
              </a:rPr>
              <a:t>non gaussian noise </a:t>
            </a:r>
            <a:r>
              <a:rPr lang="en-US" sz="3200" dirty="0">
                <a:solidFill>
                  <a:schemeClr val="tx2"/>
                </a:solidFill>
              </a:rPr>
              <a:t>created by </a:t>
            </a:r>
            <a:r>
              <a:rPr lang="en-US" sz="3200" b="1" dirty="0">
                <a:solidFill>
                  <a:schemeClr val="tx2"/>
                </a:solidFill>
              </a:rPr>
              <a:t>loss of precision </a:t>
            </a:r>
            <a:r>
              <a:rPr lang="en-US" sz="3200" dirty="0">
                <a:solidFill>
                  <a:schemeClr val="tx2"/>
                </a:solidFill>
              </a:rPr>
              <a:t>and compression (</a:t>
            </a:r>
            <a:r>
              <a:rPr lang="en-US" sz="3200" b="1" dirty="0">
                <a:solidFill>
                  <a:schemeClr val="tx2"/>
                </a:solidFill>
              </a:rPr>
              <a:t>quantization</a:t>
            </a:r>
            <a:r>
              <a:rPr lang="en-US" sz="3200" dirty="0">
                <a:solidFill>
                  <a:schemeClr val="tx2"/>
                </a:solidFill>
              </a:rPr>
              <a:t> process)</a:t>
            </a:r>
            <a:endParaRPr lang="he-IL" sz="3200" dirty="0">
              <a:solidFill>
                <a:schemeClr val="tx2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תמונה 7">
            <a:extLst>
              <a:ext uri="{FF2B5EF4-FFF2-40B4-BE49-F238E27FC236}">
                <a16:creationId xmlns:a16="http://schemas.microsoft.com/office/drawing/2014/main" id="{FE9B474E-13F6-7C4F-8E5C-9708055C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77" y="320231"/>
            <a:ext cx="11015794" cy="28365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88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Seems like using sophisticated chopsticks for knife and fork job ?</a:t>
            </a:r>
            <a:endParaRPr lang="he-IL" sz="440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8D5317A-218E-F4A6-4883-5830886D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7" r="1148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737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31" y="454492"/>
            <a:ext cx="10640754" cy="775845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Diffusion Models and Gaussian noise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6" name="כותרת משנה 5">
            <a:extLst>
              <a:ext uri="{FF2B5EF4-FFF2-40B4-BE49-F238E27FC236}">
                <a16:creationId xmlns:a16="http://schemas.microsoft.com/office/drawing/2014/main" id="{2955BF6D-FAC5-CB06-5EE4-9BA0EA210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071" y="1762141"/>
            <a:ext cx="10425265" cy="1570904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3600" dirty="0">
                <a:solidFill>
                  <a:schemeClr val="tx2"/>
                </a:solidFill>
              </a:rPr>
              <a:t>It would have been great if introducing gaussian noise would result in a straightforward image compression. </a:t>
            </a:r>
            <a:endParaRPr lang="he-IL" sz="3600" dirty="0">
              <a:solidFill>
                <a:schemeClr val="tx2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AA058EC-665F-9A01-7E12-6836A3354349}"/>
              </a:ext>
            </a:extLst>
          </p:cNvPr>
          <p:cNvSpPr txBox="1"/>
          <p:nvPr/>
        </p:nvSpPr>
        <p:spPr>
          <a:xfrm>
            <a:off x="1105195" y="3429000"/>
            <a:ext cx="946345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3200" dirty="0">
                <a:solidFill>
                  <a:schemeClr val="tx2"/>
                </a:solidFill>
              </a:rPr>
              <a:t>But because of the </a:t>
            </a:r>
            <a:r>
              <a:rPr lang="en-US" sz="3200" b="1" dirty="0">
                <a:solidFill>
                  <a:schemeClr val="tx2"/>
                </a:solidFill>
              </a:rPr>
              <a:t>random nature of gaussian</a:t>
            </a:r>
            <a:r>
              <a:rPr lang="en-US" sz="3200" dirty="0">
                <a:solidFill>
                  <a:schemeClr val="tx2"/>
                </a:solidFill>
              </a:rPr>
              <a:t>, it’s actually </a:t>
            </a:r>
            <a:r>
              <a:rPr lang="en-US" sz="3200" b="1" dirty="0">
                <a:solidFill>
                  <a:schemeClr val="tx2"/>
                </a:solidFill>
              </a:rPr>
              <a:t>the other way around</a:t>
            </a:r>
            <a:r>
              <a:rPr lang="en-US" sz="3200" dirty="0">
                <a:solidFill>
                  <a:schemeClr val="tx2"/>
                </a:solidFill>
              </a:rPr>
              <a:t>. </a:t>
            </a:r>
          </a:p>
          <a:p>
            <a:pPr algn="l" rtl="0"/>
            <a:endParaRPr lang="en-US" sz="3200" dirty="0">
              <a:solidFill>
                <a:schemeClr val="tx2"/>
              </a:solidFill>
            </a:endParaRPr>
          </a:p>
          <a:p>
            <a:pPr algn="l" rtl="0"/>
            <a:r>
              <a:rPr lang="en-US" sz="3200" dirty="0">
                <a:solidFill>
                  <a:schemeClr val="tx2"/>
                </a:solidFill>
              </a:rPr>
              <a:t>We introduce </a:t>
            </a:r>
            <a:r>
              <a:rPr lang="en-US" sz="3200" b="1" dirty="0">
                <a:solidFill>
                  <a:schemeClr val="tx2"/>
                </a:solidFill>
              </a:rPr>
              <a:t>non patterned data </a:t>
            </a:r>
            <a:r>
              <a:rPr lang="en-US" sz="3200" dirty="0">
                <a:solidFill>
                  <a:schemeClr val="tx2"/>
                </a:solidFill>
              </a:rPr>
              <a:t>to the image.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321857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כותרת משנה 5">
            <a:extLst>
              <a:ext uri="{FF2B5EF4-FFF2-40B4-BE49-F238E27FC236}">
                <a16:creationId xmlns:a16="http://schemas.microsoft.com/office/drawing/2014/main" id="{CE5A67E2-ADDD-5EF1-50AF-0DB876DEE0F4}"/>
              </a:ext>
            </a:extLst>
          </p:cNvPr>
          <p:cNvSpPr txBox="1">
            <a:spLocks/>
          </p:cNvSpPr>
          <p:nvPr/>
        </p:nvSpPr>
        <p:spPr>
          <a:xfrm>
            <a:off x="291328" y="939661"/>
            <a:ext cx="11609344" cy="5541970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2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676E95"/>
                </a:solidFill>
                <a:latin typeface="Consolas" panose="020B0609020204030204" pitchFamily="49" charset="0"/>
              </a:rPr>
              <a:t>#</a:t>
            </a:r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 Quantize function</a:t>
            </a:r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A78CFA"/>
                </a:solidFill>
                <a:latin typeface="Consolas" panose="020B0609020204030204" pitchFamily="49" charset="0"/>
              </a:rPr>
              <a:t>def</a:t>
            </a:r>
            <a:r>
              <a:rPr lang="en-US" sz="18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495EE"/>
                </a:solidFill>
                <a:latin typeface="Consolas" panose="020B0609020204030204" pitchFamily="49" charset="0"/>
              </a:rPr>
              <a:t>quantize_batch</a:t>
            </a:r>
            <a:r>
              <a:rPr lang="en-US" sz="1800" dirty="0">
                <a:solidFill>
                  <a:srgbClr val="838FA7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E4BF7F"/>
                </a:solidFill>
                <a:latin typeface="Consolas" panose="020B0609020204030204" pitchFamily="49" charset="0"/>
              </a:rPr>
              <a:t>latents</a:t>
            </a:r>
            <a:r>
              <a:rPr lang="en-US" sz="1800" dirty="0">
                <a:solidFill>
                  <a:srgbClr val="79859D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E4BF7F"/>
                </a:solidFill>
                <a:latin typeface="Consolas" panose="020B0609020204030204" pitchFamily="49" charset="0"/>
              </a:rPr>
              <a:t>parameters</a:t>
            </a:r>
            <a:r>
              <a:rPr lang="en-US" sz="1800" dirty="0">
                <a:solidFill>
                  <a:srgbClr val="838FA7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8E99B1"/>
                </a:solidFill>
                <a:latin typeface="Consolas" panose="020B0609020204030204" pitchFamily="49" charset="0"/>
              </a:rPr>
              <a:t>:</a:t>
            </a:r>
            <a:endParaRPr lang="en-US" sz="18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    parameters 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B0B7C3"/>
                </a:solidFill>
                <a:latin typeface="Consolas" panose="020B0609020204030204" pitchFamily="49" charset="0"/>
              </a:rPr>
              <a:t>parameters</a:t>
            </a:r>
            <a:r>
              <a:rPr lang="en-US" sz="1600" b="1" dirty="0" err="1">
                <a:solidFill>
                  <a:srgbClr val="838FA7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6495EE"/>
                </a:solidFill>
                <a:latin typeface="Consolas" panose="020B0609020204030204" pitchFamily="49" charset="0"/>
              </a:rPr>
              <a:t>view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B7C3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9859D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9859D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9859D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B0B7C3"/>
                </a:solidFill>
                <a:latin typeface="Consolas" panose="020B0609020204030204" pitchFamily="49" charset="0"/>
              </a:rPr>
              <a:t>quantized_latents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B0B7C3"/>
                </a:solidFill>
                <a:latin typeface="Consolas" panose="020B0609020204030204" pitchFamily="49" charset="0"/>
              </a:rPr>
              <a:t>latents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B7C3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255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B7C3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parameters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B7C3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)</a:t>
            </a:r>
            <a:r>
              <a:rPr lang="en-US" sz="1600" b="1" dirty="0">
                <a:solidFill>
                  <a:srgbClr val="838FA7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6495EE"/>
                </a:solidFill>
                <a:latin typeface="Consolas" panose="020B0609020204030204" pitchFamily="49" charset="0"/>
              </a:rPr>
              <a:t>clamp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79859D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endParaRPr lang="he-IL" sz="1600" dirty="0">
              <a:solidFill>
                <a:srgbClr val="B0B7C3"/>
              </a:solidFill>
              <a:latin typeface="Consolas" panose="020B0609020204030204" pitchFamily="49" charset="0"/>
            </a:endParaRPr>
          </a:p>
          <a:p>
            <a:pPr algn="l"/>
            <a:endParaRPr lang="en-US" sz="1600" dirty="0">
              <a:solidFill>
                <a:srgbClr val="B0B7C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	    </a:t>
            </a:r>
            <a:r>
              <a:rPr lang="en-US" sz="1600" dirty="0">
                <a:solidFill>
                  <a:srgbClr val="676E95"/>
                </a:solidFill>
                <a:latin typeface="Consolas" panose="020B0609020204030204" pitchFamily="49" charset="0"/>
              </a:rPr>
              <a:t>#</a:t>
            </a:r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Decrease the original range from 0 to 255 to lower range, </a:t>
            </a:r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76E95"/>
                </a:solidFill>
                <a:latin typeface="Consolas" panose="020B0609020204030204" pitchFamily="49" charset="0"/>
              </a:rPr>
              <a:t>#</a:t>
            </a:r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if parameter = 0.5 then any real number between 0 to 2 (since 255/127.5=2)</a:t>
            </a:r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 rtl="0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76E95"/>
                </a:solidFill>
                <a:latin typeface="Consolas" panose="020B0609020204030204" pitchFamily="49" charset="0"/>
              </a:rPr>
              <a:t>#</a:t>
            </a:r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Clamp, spread the values between 0 and 1 instead</a:t>
            </a:r>
          </a:p>
          <a:p>
            <a:pPr algn="l" rtl="0"/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    quantized 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B0B7C3"/>
                </a:solidFill>
                <a:latin typeface="Consolas" panose="020B0609020204030204" pitchFamily="49" charset="0"/>
              </a:rPr>
              <a:t>quantized_latents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B7C3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255.0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B7C3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)</a:t>
            </a:r>
            <a:r>
              <a:rPr lang="en-US" sz="1600" b="1" dirty="0">
                <a:solidFill>
                  <a:srgbClr val="838FA7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6495EE"/>
                </a:solidFill>
                <a:latin typeface="Consolas" panose="020B0609020204030204" pitchFamily="49" charset="0"/>
              </a:rPr>
              <a:t>clamp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79859D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255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)</a:t>
            </a:r>
            <a:r>
              <a:rPr lang="en-US" sz="1600" b="1" dirty="0">
                <a:solidFill>
                  <a:srgbClr val="838FA7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6495E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torch</a:t>
            </a:r>
            <a:r>
              <a:rPr lang="en-US" sz="1600" b="1" dirty="0">
                <a:solidFill>
                  <a:srgbClr val="838FA7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E06C75"/>
                </a:solidFill>
                <a:latin typeface="Consolas" panose="020B0609020204030204" pitchFamily="49" charset="0"/>
              </a:rPr>
              <a:t>uint8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)</a:t>
            </a:r>
            <a:endParaRPr lang="he-IL" sz="1600" dirty="0">
              <a:solidFill>
                <a:srgbClr val="838FA7"/>
              </a:solidFill>
              <a:latin typeface="Consolas" panose="020B0609020204030204" pitchFamily="49" charset="0"/>
            </a:endParaRPr>
          </a:p>
          <a:p>
            <a:pPr algn="l"/>
            <a:endParaRPr lang="en-US" sz="1600" dirty="0">
              <a:solidFill>
                <a:srgbClr val="838FA7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676E95"/>
                </a:solidFill>
                <a:latin typeface="Consolas" panose="020B0609020204030204" pitchFamily="49" charset="0"/>
              </a:rPr>
              <a:t>    #</a:t>
            </a:r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Multiply by 255 to </a:t>
            </a:r>
            <a:r>
              <a:rPr lang="en-US" sz="1600" i="1" dirty="0" err="1">
                <a:solidFill>
                  <a:srgbClr val="676E95"/>
                </a:solidFill>
                <a:latin typeface="Consolas" panose="020B0609020204030204" pitchFamily="49" charset="0"/>
              </a:rPr>
              <a:t>reastblish</a:t>
            </a:r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 a 0 to 255 range, </a:t>
            </a:r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76E95"/>
                </a:solidFill>
                <a:latin typeface="Consolas" panose="020B0609020204030204" pitchFamily="49" charset="0"/>
              </a:rPr>
              <a:t>#</a:t>
            </a:r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 and clamp between 0 and 255 as integers</a:t>
            </a:r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676E95"/>
                </a:solidFill>
                <a:latin typeface="Consolas" panose="020B0609020204030204" pitchFamily="49" charset="0"/>
              </a:rPr>
              <a:t>#</a:t>
            </a:r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The result is loss of precision by less unique values, </a:t>
            </a:r>
          </a:p>
          <a:p>
            <a:pPr algn="l"/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    #effectively compressing the image with lossy compression </a:t>
            </a:r>
          </a:p>
          <a:p>
            <a:pPr algn="l"/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    quantized 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B0B7C3"/>
                </a:solidFill>
                <a:latin typeface="Consolas" panose="020B0609020204030204" pitchFamily="49" charset="0"/>
              </a:rPr>
              <a:t>quantized</a:t>
            </a:r>
            <a:r>
              <a:rPr lang="en-US" sz="1600" b="1" dirty="0" err="1">
                <a:solidFill>
                  <a:srgbClr val="838FA7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6495EE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838FA7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B7C3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127.5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B7C3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070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600" dirty="0">
                <a:solidFill>
                  <a:srgbClr val="676E95"/>
                </a:solidFill>
                <a:latin typeface="Consolas" panose="020B0609020204030204" pitchFamily="49" charset="0"/>
              </a:rPr>
              <a:t>      #</a:t>
            </a:r>
            <a:r>
              <a:rPr lang="en-US" sz="1600" i="1" dirty="0">
                <a:solidFill>
                  <a:srgbClr val="676E95"/>
                </a:solidFill>
                <a:latin typeface="Consolas" panose="020B0609020204030204" pitchFamily="49" charset="0"/>
              </a:rPr>
              <a:t> Converts the quantized integers to floating-point numbers in the range [-1, 1]   </a:t>
            </a:r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CF68E1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B0B7C3"/>
                </a:solidFill>
                <a:latin typeface="Consolas" panose="020B0609020204030204" pitchFamily="49" charset="0"/>
              </a:rPr>
              <a:t> quantized</a:t>
            </a:r>
            <a:endParaRPr lang="en-US" sz="1600" dirty="0">
              <a:solidFill>
                <a:srgbClr val="9DA5B3"/>
              </a:solidFill>
              <a:latin typeface="Consolas" panose="020B0609020204030204" pitchFamily="49" charset="0"/>
            </a:endParaRPr>
          </a:p>
          <a:p>
            <a:pPr algn="l"/>
            <a:endParaRPr lang="he-IL" sz="1600" dirty="0"/>
          </a:p>
        </p:txBody>
      </p:sp>
      <p:sp>
        <p:nvSpPr>
          <p:cNvPr id="10" name="כותרת 1">
            <a:extLst>
              <a:ext uri="{FF2B5EF4-FFF2-40B4-BE49-F238E27FC236}">
                <a16:creationId xmlns:a16="http://schemas.microsoft.com/office/drawing/2014/main" id="{4719997A-1786-06F3-F8D7-49AA5178BD6B}"/>
              </a:ext>
            </a:extLst>
          </p:cNvPr>
          <p:cNvSpPr txBox="1">
            <a:spLocks/>
          </p:cNvSpPr>
          <p:nvPr/>
        </p:nvSpPr>
        <p:spPr>
          <a:xfrm>
            <a:off x="611285" y="204604"/>
            <a:ext cx="10659580" cy="530453"/>
          </a:xfrm>
          <a:prstGeom prst="rect">
            <a:avLst/>
          </a:prstGeom>
        </p:spPr>
        <p:txBody>
          <a:bodyPr vert="horz" lIns="91440" tIns="45720" rIns="91440" bIns="45720" rtlCol="1" anchor="b">
            <a:normAutofit fontScale="825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Quantization and precision loss – effective compression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564501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974" y="18816"/>
            <a:ext cx="10553488" cy="73556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Can we imagine the effect for a given parameter ?</a:t>
            </a:r>
            <a:endParaRPr lang="he-IL" sz="4400" dirty="0"/>
          </a:p>
        </p:txBody>
      </p:sp>
      <p:pic>
        <p:nvPicPr>
          <p:cNvPr id="20" name="תמונה 19" descr="תמונה שמכילה יונק, סוס, בחוץ, קרקע&#10;&#10;התיאור נוצר באופן אוטומטי">
            <a:extLst>
              <a:ext uri="{FF2B5EF4-FFF2-40B4-BE49-F238E27FC236}">
                <a16:creationId xmlns:a16="http://schemas.microsoft.com/office/drawing/2014/main" id="{89DEB306-E18B-33DA-CDE7-5EE437DD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01" y="1126139"/>
            <a:ext cx="2659843" cy="2659843"/>
          </a:xfrm>
          <a:prstGeom prst="rect">
            <a:avLst/>
          </a:prstGeom>
        </p:spPr>
      </p:pic>
      <p:pic>
        <p:nvPicPr>
          <p:cNvPr id="22" name="תמונה 21" descr="תמונה שמכילה יונק, סוס, בחוץ, קרקע&#10;&#10;התיאור נוצר באופן אוטומטי">
            <a:extLst>
              <a:ext uri="{FF2B5EF4-FFF2-40B4-BE49-F238E27FC236}">
                <a16:creationId xmlns:a16="http://schemas.microsoft.com/office/drawing/2014/main" id="{C6D0DE7C-BB69-8902-8F8F-4B1C39771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41" y="1126138"/>
            <a:ext cx="2659843" cy="2659843"/>
          </a:xfrm>
          <a:prstGeom prst="rect">
            <a:avLst/>
          </a:prstGeom>
        </p:spPr>
      </p:pic>
      <p:pic>
        <p:nvPicPr>
          <p:cNvPr id="24" name="תמונה 23" descr="תמונה שמכילה יונק, סוס, בחוץ, קרקע&#10;&#10;התיאור נוצר באופן אוטומטי">
            <a:extLst>
              <a:ext uri="{FF2B5EF4-FFF2-40B4-BE49-F238E27FC236}">
                <a16:creationId xmlns:a16="http://schemas.microsoft.com/office/drawing/2014/main" id="{AA5686BD-E04F-828A-017A-5BBBE9E30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955" y="1126138"/>
            <a:ext cx="2659843" cy="2659843"/>
          </a:xfrm>
          <a:prstGeom prst="rect">
            <a:avLst/>
          </a:prstGeom>
        </p:spPr>
      </p:pic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5342A86F-5DA9-F318-8A26-44E355AB3115}"/>
              </a:ext>
            </a:extLst>
          </p:cNvPr>
          <p:cNvSpPr txBox="1"/>
          <p:nvPr/>
        </p:nvSpPr>
        <p:spPr>
          <a:xfrm>
            <a:off x="767893" y="663448"/>
            <a:ext cx="29553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Original VAE compression</a:t>
            </a:r>
            <a:endParaRPr lang="he-IL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6822B8EF-21D7-7592-69AA-3BC27CC51E09}"/>
              </a:ext>
            </a:extLst>
          </p:cNvPr>
          <p:cNvSpPr txBox="1"/>
          <p:nvPr/>
        </p:nvSpPr>
        <p:spPr>
          <a:xfrm>
            <a:off x="4754711" y="623875"/>
            <a:ext cx="29553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0.7 quantization parameter</a:t>
            </a:r>
            <a:endParaRPr lang="he-IL" dirty="0"/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EF228AC2-B145-3E70-B684-32F4EE10417C}"/>
              </a:ext>
            </a:extLst>
          </p:cNvPr>
          <p:cNvSpPr txBox="1"/>
          <p:nvPr/>
        </p:nvSpPr>
        <p:spPr>
          <a:xfrm>
            <a:off x="8665750" y="623875"/>
            <a:ext cx="29553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0.9 quantization parameter</a:t>
            </a:r>
            <a:endParaRPr lang="he-IL" dirty="0"/>
          </a:p>
        </p:txBody>
      </p:sp>
      <p:pic>
        <p:nvPicPr>
          <p:cNvPr id="36" name="תמונה 35" descr="תמונה שמכילה דשא, אדם, דלעת, סקווש&#10;&#10;התיאור נוצר באופן אוטומטי">
            <a:extLst>
              <a:ext uri="{FF2B5EF4-FFF2-40B4-BE49-F238E27FC236}">
                <a16:creationId xmlns:a16="http://schemas.microsoft.com/office/drawing/2014/main" id="{7658EE7A-A2B1-C41F-4D8D-BBB89A702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40" y="4157740"/>
            <a:ext cx="2659843" cy="2659843"/>
          </a:xfrm>
          <a:prstGeom prst="rect">
            <a:avLst/>
          </a:prstGeom>
        </p:spPr>
      </p:pic>
      <p:pic>
        <p:nvPicPr>
          <p:cNvPr id="38" name="תמונה 37" descr="תמונה שמכילה דשא, אדם, דלעת, סקווש&#10;&#10;התיאור נוצר באופן אוטומטי">
            <a:extLst>
              <a:ext uri="{FF2B5EF4-FFF2-40B4-BE49-F238E27FC236}">
                <a16:creationId xmlns:a16="http://schemas.microsoft.com/office/drawing/2014/main" id="{807D3CCA-C322-F392-550C-C55B72BFE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955" y="4157739"/>
            <a:ext cx="2659843" cy="2659843"/>
          </a:xfrm>
          <a:prstGeom prst="rect">
            <a:avLst/>
          </a:prstGeom>
        </p:spPr>
      </p:pic>
      <p:pic>
        <p:nvPicPr>
          <p:cNvPr id="40" name="תמונה 39" descr="תמונה שמכילה דשא, אדם, סקווש, פעוט&#10;&#10;התיאור נוצר באופן אוטומטי">
            <a:extLst>
              <a:ext uri="{FF2B5EF4-FFF2-40B4-BE49-F238E27FC236}">
                <a16:creationId xmlns:a16="http://schemas.microsoft.com/office/drawing/2014/main" id="{45574C6D-116B-C62D-6BA5-B4C9A839E2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00" y="4157738"/>
            <a:ext cx="2659843" cy="2659843"/>
          </a:xfrm>
          <a:prstGeom prst="rect">
            <a:avLst/>
          </a:prstGeom>
        </p:spPr>
      </p:pic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D2047B73-1819-07EA-8892-AACE2E869B5E}"/>
              </a:ext>
            </a:extLst>
          </p:cNvPr>
          <p:cNvSpPr txBox="1"/>
          <p:nvPr/>
        </p:nvSpPr>
        <p:spPr>
          <a:xfrm>
            <a:off x="3247133" y="3728733"/>
            <a:ext cx="6604137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 sz="3200" dirty="0"/>
              <a:t>There are some potential patterns 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100188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381" y="191974"/>
            <a:ext cx="5289375" cy="64159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The Goal</a:t>
            </a:r>
            <a:endParaRPr lang="he-IL" sz="4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CB79C02-34E8-027D-CA8B-9CDC55B1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813" y="924952"/>
            <a:ext cx="6756119" cy="140237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A35FA26-1A30-7314-0D4F-FB9BA1E2D31D}"/>
              </a:ext>
            </a:extLst>
          </p:cNvPr>
          <p:cNvSpPr txBox="1"/>
          <p:nvPr/>
        </p:nvSpPr>
        <p:spPr>
          <a:xfrm>
            <a:off x="1499160" y="2379461"/>
            <a:ext cx="8747424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Quantization </a:t>
            </a:r>
            <a:r>
              <a:rPr lang="en-US" sz="2800" b="1" dirty="0"/>
              <a:t>greatly reduce </a:t>
            </a:r>
            <a:r>
              <a:rPr lang="en-US" sz="2800" dirty="0"/>
              <a:t>the </a:t>
            </a:r>
            <a:r>
              <a:rPr lang="en-US" sz="2800" b="1" dirty="0"/>
              <a:t>storage size </a:t>
            </a:r>
            <a:r>
              <a:rPr lang="en-US" sz="2800" dirty="0"/>
              <a:t>of an image file compressed with VAE in the numbers of 60KB to 9KB with parameter=0.18, while sacrificing some quality. Achieving much lower </a:t>
            </a:r>
            <a:r>
              <a:rPr lang="en-US" sz="2800" dirty="0" err="1"/>
              <a:t>bpp</a:t>
            </a:r>
            <a:r>
              <a:rPr lang="en-US" sz="2800" dirty="0"/>
              <a:t> of about 0.3, from 0.9 for the VAE version.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In order to compete with the other paper metrics, we read, we need a method that </a:t>
            </a:r>
            <a:r>
              <a:rPr lang="en-US" sz="2800" b="1" dirty="0"/>
              <a:t>reduce the file size </a:t>
            </a:r>
            <a:r>
              <a:rPr lang="en-US" sz="2800" dirty="0"/>
              <a:t>to 0.3bpp and below and achieve </a:t>
            </a:r>
            <a:r>
              <a:rPr lang="en-US" sz="2800" b="1" dirty="0"/>
              <a:t>competitive PSNR </a:t>
            </a:r>
            <a:r>
              <a:rPr lang="en-US" sz="2800" dirty="0"/>
              <a:t>results.</a:t>
            </a:r>
          </a:p>
        </p:txBody>
      </p:sp>
    </p:spTree>
    <p:extLst>
      <p:ext uri="{BB962C8B-B14F-4D97-AF65-F5344CB8AC3E}">
        <p14:creationId xmlns:p14="http://schemas.microsoft.com/office/powerpoint/2010/main" val="401038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5693" y="78259"/>
            <a:ext cx="5289375" cy="64159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New Model</a:t>
            </a:r>
            <a:endParaRPr lang="he-IL" sz="44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A35FA26-1A30-7314-0D4F-FB9BA1E2D31D}"/>
              </a:ext>
            </a:extLst>
          </p:cNvPr>
          <p:cNvSpPr txBox="1"/>
          <p:nvPr/>
        </p:nvSpPr>
        <p:spPr>
          <a:xfrm>
            <a:off x="5418858" y="1184372"/>
            <a:ext cx="6286501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Using a U-Net neural network with noise conditioning (somewhat inspired by diffusion models) that was trained on photos from the COCO dataset resized and centered cropped to 256x256.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The new model was able to reach </a:t>
            </a:r>
            <a:r>
              <a:rPr lang="en-US" b="1" dirty="0"/>
              <a:t>good</a:t>
            </a:r>
            <a:r>
              <a:rPr lang="en-US" dirty="0"/>
              <a:t> PSNR and SSIM results in the CLIC 2022 dataset in comparison to the Disney paper.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The learning was conditioned on different “Parameter” values referred to in the model as “</a:t>
            </a:r>
            <a:r>
              <a:rPr lang="en-US" dirty="0" err="1"/>
              <a:t>noise_levels</a:t>
            </a:r>
            <a:r>
              <a:rPr lang="en-US" dirty="0"/>
              <a:t>”.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615F764-84F0-4C8A-5FDA-69442F3B0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8" y="724029"/>
            <a:ext cx="4886253" cy="605604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7DADBE14-8288-1140-B292-0F5064EB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57" y="4448940"/>
            <a:ext cx="6507287" cy="803179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8B16578E-832B-CC25-D5CF-6E66FC7E1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57" y="5331900"/>
            <a:ext cx="6756119" cy="14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B31AEE-8072-326E-EECD-52B636EF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127" y="45532"/>
            <a:ext cx="6822464" cy="64159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Predict the residual tensor</a:t>
            </a:r>
            <a:endParaRPr lang="he-IL" sz="44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A35FA26-1A30-7314-0D4F-FB9BA1E2D31D}"/>
              </a:ext>
            </a:extLst>
          </p:cNvPr>
          <p:cNvSpPr txBox="1"/>
          <p:nvPr/>
        </p:nvSpPr>
        <p:spPr>
          <a:xfrm>
            <a:off x="5418858" y="1184372"/>
            <a:ext cx="6286501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The model training is built to </a:t>
            </a:r>
            <a:r>
              <a:rPr lang="en-US" sz="2000" b="1" dirty="0"/>
              <a:t>predict the residual tensor </a:t>
            </a:r>
            <a:r>
              <a:rPr lang="en-US" sz="2000" dirty="0"/>
              <a:t>which is the difference between then the image tensor before quantization (VAE image) and the tensor after quantization and un-quantization process.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For each image, the model have learned </a:t>
            </a:r>
            <a:r>
              <a:rPr lang="en-US" sz="2000" b="1" dirty="0"/>
              <a:t>how various types of “Parameter” value effects the resulted image tensor</a:t>
            </a:r>
            <a:r>
              <a:rPr lang="en-US" sz="2000" dirty="0"/>
              <a:t>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The model uses the </a:t>
            </a:r>
            <a:r>
              <a:rPr lang="en-US" sz="2000" b="1" dirty="0" err="1"/>
              <a:t>AdamW</a:t>
            </a:r>
            <a:r>
              <a:rPr lang="en-US" sz="2000" dirty="0"/>
              <a:t> optimizer, </a:t>
            </a:r>
            <a:r>
              <a:rPr lang="en-US" sz="2000" b="1" dirty="0" err="1"/>
              <a:t>MSELoss</a:t>
            </a:r>
            <a:r>
              <a:rPr lang="en-US" sz="2000" dirty="0"/>
              <a:t>, and </a:t>
            </a:r>
            <a:r>
              <a:rPr lang="en-US" sz="2000" b="1" dirty="0" err="1"/>
              <a:t>CosineAnnealingWarmRestarts</a:t>
            </a:r>
            <a:r>
              <a:rPr lang="en-US" sz="2000" b="1" dirty="0"/>
              <a:t> </a:t>
            </a:r>
            <a:r>
              <a:rPr lang="en-US" sz="2000" dirty="0"/>
              <a:t>scheduler which adjusts the learning rate during the epoch progress.</a:t>
            </a:r>
            <a:endParaRPr lang="he-IL" sz="200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DADBE14-8288-1140-B292-0F5064EB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58" y="5728360"/>
            <a:ext cx="6507287" cy="80317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17C1B24-2BCC-8DD8-E53D-38BA6D1D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256"/>
            <a:ext cx="5421966" cy="56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5045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972</Words>
  <Application>Microsoft Office PowerPoint</Application>
  <PresentationFormat>מסך רחב</PresentationFormat>
  <Paragraphs>106</Paragraphs>
  <Slides>16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ערכת נושא Office</vt:lpstr>
      <vt:lpstr>Image Compression using Quantization and Neural Networks with Noise Conditioning  Ran Amir</vt:lpstr>
      <vt:lpstr>What some models do ?</vt:lpstr>
      <vt:lpstr>Seems like using sophisticated chopsticks for knife and fork job ?</vt:lpstr>
      <vt:lpstr>Diffusion Models and Gaussian noise</vt:lpstr>
      <vt:lpstr>מצגת של PowerPoint‏</vt:lpstr>
      <vt:lpstr>Can we imagine the effect for a given parameter ?</vt:lpstr>
      <vt:lpstr>The Goal</vt:lpstr>
      <vt:lpstr>New Model</vt:lpstr>
      <vt:lpstr>Predict the residual tensor</vt:lpstr>
      <vt:lpstr>Initial Results</vt:lpstr>
      <vt:lpstr>Initial Results</vt:lpstr>
      <vt:lpstr>Initial Results</vt:lpstr>
      <vt:lpstr>מצגת של PowerPoint‏</vt:lpstr>
      <vt:lpstr>Noise Maps for compression 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 Amir</dc:creator>
  <cp:lastModifiedBy>Ran Amir</cp:lastModifiedBy>
  <cp:revision>19</cp:revision>
  <dcterms:created xsi:type="dcterms:W3CDTF">2024-09-26T21:52:39Z</dcterms:created>
  <dcterms:modified xsi:type="dcterms:W3CDTF">2025-05-14T17:26:46Z</dcterms:modified>
</cp:coreProperties>
</file>